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346" r:id="rId2"/>
    <p:sldId id="371" r:id="rId3"/>
    <p:sldId id="374" r:id="rId4"/>
    <p:sldId id="384" r:id="rId5"/>
    <p:sldId id="385" r:id="rId6"/>
    <p:sldId id="381" r:id="rId7"/>
    <p:sldId id="386" r:id="rId8"/>
    <p:sldId id="382" r:id="rId9"/>
    <p:sldId id="383" r:id="rId10"/>
    <p:sldId id="387" r:id="rId11"/>
    <p:sldId id="388"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91EA"/>
    <a:srgbClr val="FF0000"/>
    <a:srgbClr val="00B41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9" autoAdjust="0"/>
    <p:restoredTop sz="94660"/>
  </p:normalViewPr>
  <p:slideViewPr>
    <p:cSldViewPr>
      <p:cViewPr varScale="1">
        <p:scale>
          <a:sx n="129" d="100"/>
          <a:sy n="129" d="100"/>
        </p:scale>
        <p:origin x="1584" y="101"/>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A6E38-82B1-47BB-A812-313B295FEFF2}" type="datetimeFigureOut">
              <a:rPr lang="en-US" smtClean="0"/>
              <a:pPr/>
              <a:t>3/6/2024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89E94-532B-494D-AD7A-712B16D9F5AA}" type="slidenum">
              <a:rPr lang="en-US" smtClean="0"/>
              <a:pPr/>
              <a:t>‹#›</a:t>
            </a:fld>
            <a:endParaRPr lang="en-US"/>
          </a:p>
        </p:txBody>
      </p:sp>
    </p:spTree>
    <p:extLst>
      <p:ext uri="{BB962C8B-B14F-4D97-AF65-F5344CB8AC3E}">
        <p14:creationId xmlns:p14="http://schemas.microsoft.com/office/powerpoint/2010/main" val="135109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AB146133-C2C6-42E5-9F03-188AA2A4A162}" type="slidenum">
              <a:rPr lang="en-US" smtClean="0"/>
              <a:pPr>
                <a:defRPr/>
              </a:pPr>
              <a:t>1</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BB32EDE1-8323-40AE-A683-5E534796E710}"/>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6B7A0F-5B99-4F35-9BDD-321CD3C098FF}"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Ref idx="1001">
        <a:schemeClr val="bg1"/>
      </p:bgRef>
    </p:bg>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E314A6ED-8A4A-4267-8239-29F0B54042A1}"/>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B74FB1C4-9792-46D1-97A5-F5D03202FF5F}"/>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B7A0F-5B99-4F35-9BDD-321CD3C098FF}"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B7A0F-5B99-4F35-9BDD-321CD3C098FF}"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B7A0F-5B99-4F35-9BDD-321CD3C098FF}"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B7A0F-5B99-4F35-9BDD-321CD3C098FF}"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B7A0F-5B99-4F35-9BDD-321CD3C098FF}"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6B7A0F-5B99-4F35-9BDD-321CD3C098FF}"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6B7A0F-5B99-4F35-9BDD-321CD3C098FF}"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B3369-7666-44EB-AEA9-5FA9440DB40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B7A0F-5B99-4F35-9BDD-321CD3C098FF}"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B3369-7666-44EB-AEA9-5FA9440DB40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7/06/relationships/model3d" Target="../media/model3d2.glb"/><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4.glb"/><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6945B2-9DC0-48D9-B883-9D5860E374AE}"/>
              </a:ext>
            </a:extLst>
          </p:cNvPr>
          <p:cNvSpPr txBox="1"/>
          <p:nvPr/>
        </p:nvSpPr>
        <p:spPr>
          <a:xfrm>
            <a:off x="685800" y="1600200"/>
            <a:ext cx="8458200" cy="646331"/>
          </a:xfrm>
          <a:prstGeom prst="rect">
            <a:avLst/>
          </a:prstGeom>
          <a:noFill/>
        </p:spPr>
        <p:txBody>
          <a:bodyPr wrap="square" rtlCol="0">
            <a:spAutoFit/>
          </a:bodyPr>
          <a:lstStyle/>
          <a:p>
            <a:r>
              <a:rPr lang="en-US" sz="3600" dirty="0">
                <a:ln>
                  <a:solidFill>
                    <a:schemeClr val="accent3"/>
                  </a:solidFill>
                </a:ln>
                <a:solidFill>
                  <a:schemeClr val="tx1">
                    <a:alpha val="27000"/>
                  </a:schemeClr>
                </a:solidFill>
                <a:latin typeface="Rockwell Extra Bold" panose="02060903040505020403" pitchFamily="18" charset="0"/>
              </a:rPr>
              <a:t>FOREST WILDFIRES IN CANADA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06">
            <a:extLst>
              <a:ext uri="{FF2B5EF4-FFF2-40B4-BE49-F238E27FC236}">
                <a16:creationId xmlns:a16="http://schemas.microsoft.com/office/drawing/2014/main" id="{DCD32011-CD94-4E62-B7FC-DE0CF5D24821}"/>
              </a:ext>
            </a:extLst>
          </p:cNvPr>
          <p:cNvSpPr/>
          <p:nvPr/>
        </p:nvSpPr>
        <p:spPr>
          <a:xfrm>
            <a:off x="838200" y="5511715"/>
            <a:ext cx="7696200" cy="33855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500">
                <a:solidFill>
                  <a:srgbClr val="808080"/>
                </a:solidFill>
                <a:latin typeface="Calibri Light"/>
                <a:ea typeface="Calibri Light"/>
                <a:cs typeface="Calibri Light"/>
                <a:sym typeface="Calibri Light"/>
              </a:defRPr>
            </a:lvl1pPr>
          </a:lstStyle>
          <a:p>
            <a:pPr lvl="0">
              <a:defRPr sz="1800">
                <a:solidFill>
                  <a:srgbClr val="000000"/>
                </a:solidFill>
              </a:defRPr>
            </a:pPr>
            <a:r>
              <a:rPr lang="en-US" sz="1100" b="1" dirty="0">
                <a:solidFill>
                  <a:schemeClr val="tx1">
                    <a:lumMod val="75000"/>
                    <a:lumOff val="25000"/>
                  </a:schemeClr>
                </a:solidFill>
                <a:latin typeface="Avenir Next" panose="020B0503020202020204" pitchFamily="34" charset="0"/>
              </a:rPr>
              <a:t>Protection zones are strategically designed and implemented to create barriers or areas with reduced fuel loads that can help prevent or slow the progression of wildfires. </a:t>
            </a:r>
          </a:p>
        </p:txBody>
      </p:sp>
      <p:sp>
        <p:nvSpPr>
          <p:cNvPr id="9" name="Title 1">
            <a:extLst>
              <a:ext uri="{FF2B5EF4-FFF2-40B4-BE49-F238E27FC236}">
                <a16:creationId xmlns:a16="http://schemas.microsoft.com/office/drawing/2014/main" id="{6E7D1DE6-15A2-4B9A-BA3B-4157226A6749}"/>
              </a:ext>
            </a:extLst>
          </p:cNvPr>
          <p:cNvSpPr txBox="1">
            <a:spLocks/>
          </p:cNvSpPr>
          <p:nvPr/>
        </p:nvSpPr>
        <p:spPr>
          <a:xfrm>
            <a:off x="476982" y="222399"/>
            <a:ext cx="8190035" cy="10380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solidFill>
                  <a:schemeClr val="accent1"/>
                </a:solidFill>
              </a:rPr>
              <a:t>Fire Protection Zone effect on wildfires</a:t>
            </a:r>
          </a:p>
        </p:txBody>
      </p:sp>
      <p:pic>
        <p:nvPicPr>
          <p:cNvPr id="2" name="Picture 1">
            <a:extLst>
              <a:ext uri="{FF2B5EF4-FFF2-40B4-BE49-F238E27FC236}">
                <a16:creationId xmlns:a16="http://schemas.microsoft.com/office/drawing/2014/main" id="{04AB719D-AB86-43FE-AACE-E8DB71C542D9}"/>
              </a:ext>
            </a:extLst>
          </p:cNvPr>
          <p:cNvPicPr>
            <a:picLocks noChangeAspect="1"/>
          </p:cNvPicPr>
          <p:nvPr/>
        </p:nvPicPr>
        <p:blipFill>
          <a:blip r:embed="rId2"/>
          <a:stretch>
            <a:fillRect/>
          </a:stretch>
        </p:blipFill>
        <p:spPr>
          <a:xfrm>
            <a:off x="101370" y="996825"/>
            <a:ext cx="9042630" cy="4108575"/>
          </a:xfrm>
          <a:prstGeom prst="rect">
            <a:avLst/>
          </a:prstGeom>
        </p:spPr>
      </p:pic>
    </p:spTree>
    <p:extLst>
      <p:ext uri="{BB962C8B-B14F-4D97-AF65-F5344CB8AC3E}">
        <p14:creationId xmlns:p14="http://schemas.microsoft.com/office/powerpoint/2010/main" val="165223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57253-02D7-4E97-9FA4-58ABED7FCEAD}"/>
              </a:ext>
            </a:extLst>
          </p:cNvPr>
          <p:cNvSpPr txBox="1"/>
          <p:nvPr/>
        </p:nvSpPr>
        <p:spPr>
          <a:xfrm>
            <a:off x="990600" y="3244334"/>
            <a:ext cx="6553200" cy="369332"/>
          </a:xfrm>
          <a:prstGeom prst="rect">
            <a:avLst/>
          </a:prstGeom>
          <a:noFill/>
        </p:spPr>
        <p:txBody>
          <a:bodyPr wrap="square" rtlCol="0">
            <a:spAutoFit/>
          </a:bodyPr>
          <a:lstStyle/>
          <a:p>
            <a:pPr algn="ctr"/>
            <a:r>
              <a:rPr lang="en-US" dirty="0">
                <a:latin typeface="Arial Rounded MT Bold" panose="020F0704030504030204" pitchFamily="34" charset="0"/>
              </a:rPr>
              <a:t>LIVE PRESENTATION</a:t>
            </a:r>
          </a:p>
        </p:txBody>
      </p:sp>
    </p:spTree>
    <p:extLst>
      <p:ext uri="{BB962C8B-B14F-4D97-AF65-F5344CB8AC3E}">
        <p14:creationId xmlns:p14="http://schemas.microsoft.com/office/powerpoint/2010/main" val="363433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2221BB-33CF-4716-9ECF-03D28549460C}"/>
              </a:ext>
            </a:extLst>
          </p:cNvPr>
          <p:cNvSpPr txBox="1"/>
          <p:nvPr/>
        </p:nvSpPr>
        <p:spPr>
          <a:xfrm>
            <a:off x="484877" y="1279796"/>
            <a:ext cx="8382000" cy="1846659"/>
          </a:xfrm>
          <a:prstGeom prst="rect">
            <a:avLst/>
          </a:prstGeom>
          <a:noFill/>
        </p:spPr>
        <p:txBody>
          <a:bodyPr wrap="square" rtlCol="0">
            <a:spAutoFit/>
          </a:bodyPr>
          <a:lstStyle/>
          <a:p>
            <a:r>
              <a:rPr lang="en-US" sz="2400" dirty="0">
                <a:solidFill>
                  <a:schemeClr val="bg1"/>
                </a:solidFill>
              </a:rPr>
              <a:t>In light of recent devastating wildfires such as those in British Columbia (2023) and Alberta (2019), it's imperative to understand the nature &amp; causes of wildfires and their impact on the environment using data between 1946 and 2021.</a:t>
            </a:r>
          </a:p>
          <a:p>
            <a:r>
              <a:rPr lang="en-US" dirty="0">
                <a:solidFill>
                  <a:schemeClr val="tx1">
                    <a:lumMod val="90000"/>
                    <a:lumOff val="10000"/>
                  </a:schemeClr>
                </a:solidFill>
              </a:rPr>
              <a:t> </a:t>
            </a:r>
          </a:p>
        </p:txBody>
      </p:sp>
    </p:spTree>
    <p:extLst>
      <p:ext uri="{BB962C8B-B14F-4D97-AF65-F5344CB8AC3E}">
        <p14:creationId xmlns:p14="http://schemas.microsoft.com/office/powerpoint/2010/main" val="21701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3D3B87A-9C77-45D9-8BDA-71339FB354D8}"/>
              </a:ext>
            </a:extLst>
          </p:cNvPr>
          <p:cNvSpPr/>
          <p:nvPr/>
        </p:nvSpPr>
        <p:spPr>
          <a:xfrm>
            <a:off x="277123" y="2895600"/>
            <a:ext cx="2514600" cy="3810000"/>
          </a:xfrm>
          <a:prstGeom prst="round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FB98955-CB98-47F5-9B7D-F1A65671A1EF}"/>
              </a:ext>
            </a:extLst>
          </p:cNvPr>
          <p:cNvSpPr txBox="1"/>
          <p:nvPr/>
        </p:nvSpPr>
        <p:spPr>
          <a:xfrm>
            <a:off x="6790426" y="3276600"/>
            <a:ext cx="1752600" cy="1569660"/>
          </a:xfrm>
          <a:prstGeom prst="rect">
            <a:avLst/>
          </a:prstGeom>
          <a:noFill/>
        </p:spPr>
        <p:txBody>
          <a:bodyPr wrap="square" rtlCol="0">
            <a:spAutoFit/>
          </a:bodyPr>
          <a:lstStyle/>
          <a:p>
            <a:r>
              <a:rPr lang="en-US" sz="2400" dirty="0">
                <a:solidFill>
                  <a:schemeClr val="bg2">
                    <a:lumMod val="10000"/>
                  </a:schemeClr>
                </a:solidFill>
              </a:rPr>
              <a:t>Does forest fire impact water quality?</a:t>
            </a:r>
          </a:p>
        </p:txBody>
      </p:sp>
      <mc:AlternateContent xmlns:mc="http://schemas.openxmlformats.org/markup-compatibility/2006" xmlns:am3d="http://schemas.microsoft.com/office/drawing/2017/model3d">
        <mc:Choice Requires="am3d">
          <p:graphicFrame>
            <p:nvGraphicFramePr>
              <p:cNvPr id="21" name="3D Model 20" descr="Fire">
                <a:extLst>
                  <a:ext uri="{FF2B5EF4-FFF2-40B4-BE49-F238E27FC236}">
                    <a16:creationId xmlns:a16="http://schemas.microsoft.com/office/drawing/2014/main" id="{B1BF44EA-AC53-4F99-B119-77D542A559C7}"/>
                  </a:ext>
                </a:extLst>
              </p:cNvPr>
              <p:cNvGraphicFramePr>
                <a:graphicFrameLocks noChangeAspect="1"/>
              </p:cNvGraphicFramePr>
              <p:nvPr>
                <p:extLst>
                  <p:ext uri="{D42A27DB-BD31-4B8C-83A1-F6EECF244321}">
                    <p14:modId xmlns:p14="http://schemas.microsoft.com/office/powerpoint/2010/main" val="2941765094"/>
                  </p:ext>
                </p:extLst>
              </p:nvPr>
            </p:nvGraphicFramePr>
            <p:xfrm>
              <a:off x="1816160" y="2379453"/>
              <a:ext cx="1951126" cy="914400"/>
            </p:xfrm>
            <a:graphic>
              <a:graphicData uri="http://schemas.microsoft.com/office/drawing/2017/model3d">
                <am3d:model3d r:embed="rId2">
                  <am3d:spPr>
                    <a:xfrm>
                      <a:off x="0" y="0"/>
                      <a:ext cx="1951126" cy="914400"/>
                    </a:xfrm>
                    <a:prstGeom prst="rect">
                      <a:avLst/>
                    </a:prstGeom>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m3d:postTrans dx="0" dy="0" dz="0"/>
                  </am3d:trans>
                  <am3d:raster rName="Office3DRenderer" rVer="16.0.8326">
                    <am3d:blip r:embed="rId3"/>
                  </am3d:raster>
                  <am3d:objViewport viewportSz="1118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Model 20" descr="Fire">
                <a:extLst>
                  <a:ext uri="{FF2B5EF4-FFF2-40B4-BE49-F238E27FC236}">
                    <a16:creationId xmlns:a16="http://schemas.microsoft.com/office/drawing/2014/main" id="{B1BF44EA-AC53-4F99-B119-77D542A559C7}"/>
                  </a:ext>
                </a:extLst>
              </p:cNvPr>
              <p:cNvPicPr>
                <a:picLocks noGrp="1" noRot="1" noChangeAspect="1" noMove="1" noResize="1" noEditPoints="1" noAdjustHandles="1" noChangeArrowheads="1" noChangeShapeType="1" noCrop="1"/>
              </p:cNvPicPr>
              <p:nvPr/>
            </p:nvPicPr>
            <p:blipFill>
              <a:blip r:embed="rId4"/>
              <a:stretch>
                <a:fillRect/>
              </a:stretch>
            </p:blipFill>
            <p:spPr>
              <a:xfrm>
                <a:off x="1816160" y="2379453"/>
                <a:ext cx="1951126" cy="914400"/>
              </a:xfrm>
              <a:prstGeom prst="rect">
                <a:avLst/>
              </a:prstGeom>
            </p:spPr>
          </p:pic>
        </mc:Fallback>
      </mc:AlternateContent>
      <p:sp>
        <p:nvSpPr>
          <p:cNvPr id="9" name="TextBox 8">
            <a:extLst>
              <a:ext uri="{FF2B5EF4-FFF2-40B4-BE49-F238E27FC236}">
                <a16:creationId xmlns:a16="http://schemas.microsoft.com/office/drawing/2014/main" id="{192221BB-33CF-4716-9ECF-03D28549460C}"/>
              </a:ext>
            </a:extLst>
          </p:cNvPr>
          <p:cNvSpPr txBox="1"/>
          <p:nvPr/>
        </p:nvSpPr>
        <p:spPr>
          <a:xfrm>
            <a:off x="484877" y="1279796"/>
            <a:ext cx="8382000" cy="738664"/>
          </a:xfrm>
          <a:prstGeom prst="rect">
            <a:avLst/>
          </a:prstGeom>
          <a:noFill/>
        </p:spPr>
        <p:txBody>
          <a:bodyPr wrap="square" rtlCol="0">
            <a:spAutoFit/>
          </a:bodyPr>
          <a:lstStyle/>
          <a:p>
            <a:pPr algn="ctr"/>
            <a:r>
              <a:rPr lang="en-US" sz="2400" dirty="0">
                <a:solidFill>
                  <a:schemeClr val="bg1"/>
                </a:solidFill>
              </a:rPr>
              <a:t>Research Questions</a:t>
            </a:r>
          </a:p>
          <a:p>
            <a:r>
              <a:rPr lang="en-US" dirty="0">
                <a:solidFill>
                  <a:schemeClr val="tx1">
                    <a:lumMod val="90000"/>
                    <a:lumOff val="10000"/>
                  </a:schemeClr>
                </a:solidFill>
              </a:rPr>
              <a:t> </a:t>
            </a:r>
          </a:p>
        </p:txBody>
      </p:sp>
      <p:sp>
        <p:nvSpPr>
          <p:cNvPr id="16" name="TextBox 15">
            <a:extLst>
              <a:ext uri="{FF2B5EF4-FFF2-40B4-BE49-F238E27FC236}">
                <a16:creationId xmlns:a16="http://schemas.microsoft.com/office/drawing/2014/main" id="{BF2D9591-C203-4368-8408-AE97F1231980}"/>
              </a:ext>
            </a:extLst>
          </p:cNvPr>
          <p:cNvSpPr txBox="1"/>
          <p:nvPr/>
        </p:nvSpPr>
        <p:spPr>
          <a:xfrm>
            <a:off x="457200" y="3201497"/>
            <a:ext cx="2514600" cy="3416320"/>
          </a:xfrm>
          <a:prstGeom prst="rect">
            <a:avLst/>
          </a:prstGeom>
          <a:noFill/>
        </p:spPr>
        <p:txBody>
          <a:bodyPr wrap="square" rtlCol="0">
            <a:spAutoFit/>
          </a:bodyPr>
          <a:lstStyle/>
          <a:p>
            <a:r>
              <a:rPr lang="en-US" sz="2400" b="1" dirty="0">
                <a:solidFill>
                  <a:schemeClr val="bg1"/>
                </a:solidFill>
              </a:rPr>
              <a:t>What causes forest fires and does changes in environmental weather conditions (i.e. Temperature &amp; Humidity) affect it?</a:t>
            </a:r>
          </a:p>
        </p:txBody>
      </p:sp>
      <p:sp>
        <p:nvSpPr>
          <p:cNvPr id="17" name="TextBox 16">
            <a:extLst>
              <a:ext uri="{FF2B5EF4-FFF2-40B4-BE49-F238E27FC236}">
                <a16:creationId xmlns:a16="http://schemas.microsoft.com/office/drawing/2014/main" id="{FC8DDD7E-04B2-42A0-B358-A1733E619EA0}"/>
              </a:ext>
            </a:extLst>
          </p:cNvPr>
          <p:cNvSpPr txBox="1"/>
          <p:nvPr/>
        </p:nvSpPr>
        <p:spPr>
          <a:xfrm>
            <a:off x="3486840" y="3201497"/>
            <a:ext cx="2170320" cy="3046988"/>
          </a:xfrm>
          <a:prstGeom prst="rect">
            <a:avLst/>
          </a:prstGeom>
          <a:noFill/>
        </p:spPr>
        <p:txBody>
          <a:bodyPr wrap="square" rtlCol="0">
            <a:spAutoFit/>
          </a:bodyPr>
          <a:lstStyle/>
          <a:p>
            <a:r>
              <a:rPr lang="en-US" sz="2400" dirty="0">
                <a:solidFill>
                  <a:schemeClr val="bg2">
                    <a:lumMod val="10000"/>
                  </a:schemeClr>
                </a:solidFill>
              </a:rPr>
              <a:t>How has the frequency and spatial distribution of wildfires in Canada changed overtime?</a:t>
            </a:r>
          </a:p>
        </p:txBody>
      </p:sp>
      <mc:AlternateContent xmlns:mc="http://schemas.openxmlformats.org/markup-compatibility/2006">
        <mc:Choice xmlns:am3d="http://schemas.microsoft.com/office/drawing/2017/model3d" Requires="am3d">
          <p:graphicFrame>
            <p:nvGraphicFramePr>
              <p:cNvPr id="2" name="3D Model 1" descr="Partial sun">
                <a:extLst>
                  <a:ext uri="{FF2B5EF4-FFF2-40B4-BE49-F238E27FC236}">
                    <a16:creationId xmlns:a16="http://schemas.microsoft.com/office/drawing/2014/main" id="{32102E05-1E3F-452A-B631-1D342E4BD898}"/>
                  </a:ext>
                </a:extLst>
              </p:cNvPr>
              <p:cNvGraphicFramePr>
                <a:graphicFrameLocks noChangeAspect="1"/>
              </p:cNvGraphicFramePr>
              <p:nvPr>
                <p:extLst>
                  <p:ext uri="{D42A27DB-BD31-4B8C-83A1-F6EECF244321}">
                    <p14:modId xmlns:p14="http://schemas.microsoft.com/office/powerpoint/2010/main" val="3646613341"/>
                  </p:ext>
                </p:extLst>
              </p:nvPr>
            </p:nvGraphicFramePr>
            <p:xfrm>
              <a:off x="1382128" y="2115129"/>
              <a:ext cx="1158771" cy="1044794"/>
            </p:xfrm>
            <a:graphic>
              <a:graphicData uri="http://schemas.microsoft.com/office/drawing/2017/model3d">
                <am3d:model3d r:embed="rId5">
                  <am3d:spPr>
                    <a:xfrm>
                      <a:off x="0" y="0"/>
                      <a:ext cx="1158771" cy="1044794"/>
                    </a:xfrm>
                    <a:prstGeom prst="rect">
                      <a:avLst/>
                    </a:prstGeom>
                  </am3d:spPr>
                  <am3d:camera>
                    <am3d:pos x="0" y="0" z="68366310"/>
                    <am3d:up dx="0" dy="36000000" dz="0"/>
                    <am3d:lookAt x="0" y="0" z="0"/>
                    <am3d:perspective fov="2700000"/>
                  </am3d:camera>
                  <am3d:trans>
                    <am3d:meterPerModelUnit n="5722078" d="1000000"/>
                    <am3d:preTrans dx="1965996" dy="-13076086" dz="-566466"/>
                    <am3d:scale>
                      <am3d:sx n="1000000" d="1000000"/>
                      <am3d:sy n="1000000" d="1000000"/>
                      <am3d:sz n="1000000" d="1000000"/>
                    </am3d:scale>
                    <am3d:rot ax="675851" ay="381492" az="75811"/>
                    <am3d:postTrans dx="0" dy="0" dz="0"/>
                  </am3d:trans>
                  <am3d:raster rName="Office3DRenderer" rVer="16.0.8326">
                    <am3d:blip r:embed="rId6"/>
                  </am3d:raster>
                  <am3d:objViewport viewportSz="16336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Partial sun">
                <a:extLst>
                  <a:ext uri="{FF2B5EF4-FFF2-40B4-BE49-F238E27FC236}">
                    <a16:creationId xmlns:a16="http://schemas.microsoft.com/office/drawing/2014/main" id="{32102E05-1E3F-452A-B631-1D342E4BD898}"/>
                  </a:ext>
                </a:extLst>
              </p:cNvPr>
              <p:cNvPicPr>
                <a:picLocks noGrp="1" noRot="1" noChangeAspect="1" noMove="1" noResize="1" noEditPoints="1" noAdjustHandles="1" noChangeArrowheads="1" noChangeShapeType="1" noCrop="1"/>
              </p:cNvPicPr>
              <p:nvPr/>
            </p:nvPicPr>
            <p:blipFill>
              <a:blip r:embed="rId6"/>
              <a:stretch>
                <a:fillRect/>
              </a:stretch>
            </p:blipFill>
            <p:spPr>
              <a:xfrm>
                <a:off x="1382128" y="2115129"/>
                <a:ext cx="1158771" cy="1044794"/>
              </a:xfrm>
              <a:prstGeom prst="rect">
                <a:avLst/>
              </a:prstGeom>
            </p:spPr>
          </p:pic>
        </mc:Fallback>
      </mc:AlternateContent>
    </p:spTree>
    <p:extLst>
      <p:ext uri="{BB962C8B-B14F-4D97-AF65-F5344CB8AC3E}">
        <p14:creationId xmlns:p14="http://schemas.microsoft.com/office/powerpoint/2010/main" val="258220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3D3B87A-9C77-45D9-8BDA-71339FB354D8}"/>
              </a:ext>
            </a:extLst>
          </p:cNvPr>
          <p:cNvSpPr/>
          <p:nvPr/>
        </p:nvSpPr>
        <p:spPr>
          <a:xfrm>
            <a:off x="3158602" y="2941260"/>
            <a:ext cx="2514600" cy="3810000"/>
          </a:xfrm>
          <a:prstGeom prst="round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FB98955-CB98-47F5-9B7D-F1A65671A1EF}"/>
              </a:ext>
            </a:extLst>
          </p:cNvPr>
          <p:cNvSpPr txBox="1"/>
          <p:nvPr/>
        </p:nvSpPr>
        <p:spPr>
          <a:xfrm>
            <a:off x="6790426" y="3276600"/>
            <a:ext cx="1752600" cy="1569660"/>
          </a:xfrm>
          <a:prstGeom prst="rect">
            <a:avLst/>
          </a:prstGeom>
          <a:noFill/>
        </p:spPr>
        <p:txBody>
          <a:bodyPr wrap="square" rtlCol="0">
            <a:spAutoFit/>
          </a:bodyPr>
          <a:lstStyle/>
          <a:p>
            <a:r>
              <a:rPr lang="en-US" sz="2400" dirty="0">
                <a:solidFill>
                  <a:schemeClr val="bg2">
                    <a:lumMod val="10000"/>
                  </a:schemeClr>
                </a:solidFill>
              </a:rPr>
              <a:t>Does forest fire impact water quality?</a:t>
            </a:r>
          </a:p>
        </p:txBody>
      </p:sp>
      <p:sp>
        <p:nvSpPr>
          <p:cNvPr id="9" name="TextBox 8">
            <a:extLst>
              <a:ext uri="{FF2B5EF4-FFF2-40B4-BE49-F238E27FC236}">
                <a16:creationId xmlns:a16="http://schemas.microsoft.com/office/drawing/2014/main" id="{192221BB-33CF-4716-9ECF-03D28549460C}"/>
              </a:ext>
            </a:extLst>
          </p:cNvPr>
          <p:cNvSpPr txBox="1"/>
          <p:nvPr/>
        </p:nvSpPr>
        <p:spPr>
          <a:xfrm>
            <a:off x="484877" y="1279796"/>
            <a:ext cx="8382000" cy="738664"/>
          </a:xfrm>
          <a:prstGeom prst="rect">
            <a:avLst/>
          </a:prstGeom>
          <a:noFill/>
        </p:spPr>
        <p:txBody>
          <a:bodyPr wrap="square" rtlCol="0">
            <a:spAutoFit/>
          </a:bodyPr>
          <a:lstStyle/>
          <a:p>
            <a:pPr algn="ctr"/>
            <a:r>
              <a:rPr lang="en-US" sz="2400" dirty="0">
                <a:solidFill>
                  <a:schemeClr val="bg1"/>
                </a:solidFill>
              </a:rPr>
              <a:t>Research Questions</a:t>
            </a:r>
          </a:p>
          <a:p>
            <a:r>
              <a:rPr lang="en-US" dirty="0">
                <a:solidFill>
                  <a:schemeClr val="tx1">
                    <a:lumMod val="90000"/>
                    <a:lumOff val="10000"/>
                  </a:schemeClr>
                </a:solidFill>
              </a:rPr>
              <a:t> </a:t>
            </a:r>
          </a:p>
        </p:txBody>
      </p:sp>
      <p:sp>
        <p:nvSpPr>
          <p:cNvPr id="16" name="TextBox 15">
            <a:extLst>
              <a:ext uri="{FF2B5EF4-FFF2-40B4-BE49-F238E27FC236}">
                <a16:creationId xmlns:a16="http://schemas.microsoft.com/office/drawing/2014/main" id="{BF2D9591-C203-4368-8408-AE97F1231980}"/>
              </a:ext>
            </a:extLst>
          </p:cNvPr>
          <p:cNvSpPr txBox="1"/>
          <p:nvPr/>
        </p:nvSpPr>
        <p:spPr>
          <a:xfrm>
            <a:off x="457200" y="3201497"/>
            <a:ext cx="2514600" cy="3416320"/>
          </a:xfrm>
          <a:prstGeom prst="rect">
            <a:avLst/>
          </a:prstGeom>
          <a:noFill/>
        </p:spPr>
        <p:txBody>
          <a:bodyPr wrap="square" rtlCol="0">
            <a:spAutoFit/>
          </a:bodyPr>
          <a:lstStyle/>
          <a:p>
            <a:r>
              <a:rPr lang="en-US" sz="2400" dirty="0">
                <a:solidFill>
                  <a:schemeClr val="bg2">
                    <a:lumMod val="10000"/>
                  </a:schemeClr>
                </a:solidFill>
              </a:rPr>
              <a:t>What causes forest fires and does changes in environmental weather conditions (i.e. Temperature &amp; Humidity) affect it?</a:t>
            </a:r>
          </a:p>
        </p:txBody>
      </p:sp>
      <p:sp>
        <p:nvSpPr>
          <p:cNvPr id="17" name="TextBox 16">
            <a:extLst>
              <a:ext uri="{FF2B5EF4-FFF2-40B4-BE49-F238E27FC236}">
                <a16:creationId xmlns:a16="http://schemas.microsoft.com/office/drawing/2014/main" id="{FC8DDD7E-04B2-42A0-B358-A1733E619EA0}"/>
              </a:ext>
            </a:extLst>
          </p:cNvPr>
          <p:cNvSpPr txBox="1"/>
          <p:nvPr/>
        </p:nvSpPr>
        <p:spPr>
          <a:xfrm>
            <a:off x="3486840" y="3201497"/>
            <a:ext cx="2170320" cy="3046988"/>
          </a:xfrm>
          <a:prstGeom prst="rect">
            <a:avLst/>
          </a:prstGeom>
          <a:noFill/>
        </p:spPr>
        <p:txBody>
          <a:bodyPr wrap="square" rtlCol="0">
            <a:spAutoFit/>
          </a:bodyPr>
          <a:lstStyle/>
          <a:p>
            <a:r>
              <a:rPr lang="en-US" sz="2400" b="1" dirty="0">
                <a:solidFill>
                  <a:schemeClr val="bg1"/>
                </a:solidFill>
              </a:rPr>
              <a:t>How has the frequency and spatial distribution of wildfires in Canada changed overtime?</a:t>
            </a:r>
          </a:p>
        </p:txBody>
      </p:sp>
      <mc:AlternateContent xmlns:mc="http://schemas.openxmlformats.org/markup-compatibility/2006" xmlns:am3d="http://schemas.microsoft.com/office/drawing/2017/model3d">
        <mc:Choice Requires="am3d">
          <p:graphicFrame>
            <p:nvGraphicFramePr>
              <p:cNvPr id="2" name="3D Model 1" descr="Stopwatch">
                <a:extLst>
                  <a:ext uri="{FF2B5EF4-FFF2-40B4-BE49-F238E27FC236}">
                    <a16:creationId xmlns:a16="http://schemas.microsoft.com/office/drawing/2014/main" id="{16D77C62-AEE7-4E82-95F8-7D18F42E5B25}"/>
                  </a:ext>
                </a:extLst>
              </p:cNvPr>
              <p:cNvGraphicFramePr>
                <a:graphicFrameLocks noChangeAspect="1"/>
              </p:cNvGraphicFramePr>
              <p:nvPr>
                <p:extLst>
                  <p:ext uri="{D42A27DB-BD31-4B8C-83A1-F6EECF244321}">
                    <p14:modId xmlns:p14="http://schemas.microsoft.com/office/powerpoint/2010/main" val="2678916058"/>
                  </p:ext>
                </p:extLst>
              </p:nvPr>
            </p:nvGraphicFramePr>
            <p:xfrm>
              <a:off x="4700722" y="2197030"/>
              <a:ext cx="1985067" cy="1150303"/>
            </p:xfrm>
            <a:graphic>
              <a:graphicData uri="http://schemas.microsoft.com/office/drawing/2017/model3d">
                <am3d:model3d r:embed="rId2">
                  <am3d:spPr>
                    <a:xfrm>
                      <a:off x="0" y="0"/>
                      <a:ext cx="1985067" cy="1150303"/>
                    </a:xfrm>
                    <a:prstGeom prst="rect">
                      <a:avLst/>
                    </a:prstGeom>
                  </am3d:spPr>
                  <am3d:camera>
                    <am3d:pos x="0" y="0" z="59236453"/>
                    <am3d:up dx="0" dy="36000000" dz="0"/>
                    <am3d:lookAt x="0" y="0" z="0"/>
                    <am3d:perspective fov="2700000"/>
                  </am3d:camera>
                  <am3d:trans>
                    <am3d:meterPerModelUnit n="10182988" d="1000000"/>
                    <am3d:preTrans dx="0" dy="-5958423" dz="-1442611"/>
                    <am3d:scale>
                      <am3d:sx n="1000000" d="1000000"/>
                      <am3d:sy n="1000000" d="1000000"/>
                      <am3d:sz n="1000000" d="1000000"/>
                    </am3d:scale>
                    <am3d:rot/>
                    <am3d:postTrans dx="0" dy="0" dz="0"/>
                  </am3d:trans>
                  <am3d:raster rName="Office3DRenderer" rVer="16.0.8326">
                    <am3d:blip r:embed="rId3"/>
                  </am3d:raster>
                  <am3d:objViewport viewportSz="1530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Stopwatch">
                <a:extLst>
                  <a:ext uri="{FF2B5EF4-FFF2-40B4-BE49-F238E27FC236}">
                    <a16:creationId xmlns:a16="http://schemas.microsoft.com/office/drawing/2014/main" id="{16D77C62-AEE7-4E82-95F8-7D18F42E5B25}"/>
                  </a:ext>
                </a:extLst>
              </p:cNvPr>
              <p:cNvPicPr>
                <a:picLocks noGrp="1" noRot="1" noChangeAspect="1" noMove="1" noResize="1" noEditPoints="1" noAdjustHandles="1" noChangeArrowheads="1" noChangeShapeType="1" noCrop="1"/>
              </p:cNvPicPr>
              <p:nvPr/>
            </p:nvPicPr>
            <p:blipFill>
              <a:blip r:embed="rId4"/>
              <a:stretch>
                <a:fillRect/>
              </a:stretch>
            </p:blipFill>
            <p:spPr>
              <a:xfrm>
                <a:off x="4700722" y="2197030"/>
                <a:ext cx="1985067" cy="1150303"/>
              </a:xfrm>
              <a:prstGeom prst="rect">
                <a:avLst/>
              </a:prstGeom>
            </p:spPr>
          </p:pic>
        </mc:Fallback>
      </mc:AlternateContent>
    </p:spTree>
    <p:extLst>
      <p:ext uri="{BB962C8B-B14F-4D97-AF65-F5344CB8AC3E}">
        <p14:creationId xmlns:p14="http://schemas.microsoft.com/office/powerpoint/2010/main" val="287195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3D3B87A-9C77-45D9-8BDA-71339FB354D8}"/>
              </a:ext>
            </a:extLst>
          </p:cNvPr>
          <p:cNvSpPr/>
          <p:nvPr/>
        </p:nvSpPr>
        <p:spPr>
          <a:xfrm>
            <a:off x="6352277" y="2934541"/>
            <a:ext cx="2514600" cy="3810000"/>
          </a:xfrm>
          <a:prstGeom prst="round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FB98955-CB98-47F5-9B7D-F1A65671A1EF}"/>
              </a:ext>
            </a:extLst>
          </p:cNvPr>
          <p:cNvSpPr txBox="1"/>
          <p:nvPr/>
        </p:nvSpPr>
        <p:spPr>
          <a:xfrm>
            <a:off x="6790426" y="3276600"/>
            <a:ext cx="1752600" cy="1569660"/>
          </a:xfrm>
          <a:prstGeom prst="rect">
            <a:avLst/>
          </a:prstGeom>
          <a:noFill/>
        </p:spPr>
        <p:txBody>
          <a:bodyPr wrap="square" rtlCol="0">
            <a:spAutoFit/>
          </a:bodyPr>
          <a:lstStyle/>
          <a:p>
            <a:r>
              <a:rPr lang="en-US" sz="2400" b="1" dirty="0">
                <a:solidFill>
                  <a:schemeClr val="bg1"/>
                </a:solidFill>
              </a:rPr>
              <a:t>Does forest fire impact water quality?</a:t>
            </a:r>
          </a:p>
        </p:txBody>
      </p:sp>
      <p:sp>
        <p:nvSpPr>
          <p:cNvPr id="9" name="TextBox 8">
            <a:extLst>
              <a:ext uri="{FF2B5EF4-FFF2-40B4-BE49-F238E27FC236}">
                <a16:creationId xmlns:a16="http://schemas.microsoft.com/office/drawing/2014/main" id="{192221BB-33CF-4716-9ECF-03D28549460C}"/>
              </a:ext>
            </a:extLst>
          </p:cNvPr>
          <p:cNvSpPr txBox="1"/>
          <p:nvPr/>
        </p:nvSpPr>
        <p:spPr>
          <a:xfrm>
            <a:off x="484877" y="1279796"/>
            <a:ext cx="8382000" cy="738664"/>
          </a:xfrm>
          <a:prstGeom prst="rect">
            <a:avLst/>
          </a:prstGeom>
          <a:noFill/>
        </p:spPr>
        <p:txBody>
          <a:bodyPr wrap="square" rtlCol="0">
            <a:spAutoFit/>
          </a:bodyPr>
          <a:lstStyle/>
          <a:p>
            <a:pPr algn="ctr"/>
            <a:r>
              <a:rPr lang="en-US" sz="2400" dirty="0">
                <a:solidFill>
                  <a:schemeClr val="bg1"/>
                </a:solidFill>
              </a:rPr>
              <a:t>Research Questions</a:t>
            </a:r>
          </a:p>
          <a:p>
            <a:r>
              <a:rPr lang="en-US" dirty="0">
                <a:solidFill>
                  <a:schemeClr val="tx1">
                    <a:lumMod val="90000"/>
                    <a:lumOff val="10000"/>
                  </a:schemeClr>
                </a:solidFill>
              </a:rPr>
              <a:t> </a:t>
            </a:r>
          </a:p>
        </p:txBody>
      </p:sp>
      <p:sp>
        <p:nvSpPr>
          <p:cNvPr id="16" name="TextBox 15">
            <a:extLst>
              <a:ext uri="{FF2B5EF4-FFF2-40B4-BE49-F238E27FC236}">
                <a16:creationId xmlns:a16="http://schemas.microsoft.com/office/drawing/2014/main" id="{BF2D9591-C203-4368-8408-AE97F1231980}"/>
              </a:ext>
            </a:extLst>
          </p:cNvPr>
          <p:cNvSpPr txBox="1"/>
          <p:nvPr/>
        </p:nvSpPr>
        <p:spPr>
          <a:xfrm>
            <a:off x="457200" y="3201497"/>
            <a:ext cx="2514600" cy="3416320"/>
          </a:xfrm>
          <a:prstGeom prst="rect">
            <a:avLst/>
          </a:prstGeom>
          <a:noFill/>
        </p:spPr>
        <p:txBody>
          <a:bodyPr wrap="square" rtlCol="0">
            <a:spAutoFit/>
          </a:bodyPr>
          <a:lstStyle/>
          <a:p>
            <a:r>
              <a:rPr lang="en-US" sz="2400" dirty="0">
                <a:solidFill>
                  <a:schemeClr val="bg2">
                    <a:lumMod val="10000"/>
                  </a:schemeClr>
                </a:solidFill>
              </a:rPr>
              <a:t>What causes forest fires and does changes in environmental weather conditions (i.e. Temperature &amp; Humidity) affect it?</a:t>
            </a:r>
          </a:p>
        </p:txBody>
      </p:sp>
      <p:sp>
        <p:nvSpPr>
          <p:cNvPr id="17" name="TextBox 16">
            <a:extLst>
              <a:ext uri="{FF2B5EF4-FFF2-40B4-BE49-F238E27FC236}">
                <a16:creationId xmlns:a16="http://schemas.microsoft.com/office/drawing/2014/main" id="{FC8DDD7E-04B2-42A0-B358-A1733E619EA0}"/>
              </a:ext>
            </a:extLst>
          </p:cNvPr>
          <p:cNvSpPr txBox="1"/>
          <p:nvPr/>
        </p:nvSpPr>
        <p:spPr>
          <a:xfrm>
            <a:off x="3486840" y="3201497"/>
            <a:ext cx="2170320" cy="3046988"/>
          </a:xfrm>
          <a:prstGeom prst="rect">
            <a:avLst/>
          </a:prstGeom>
          <a:noFill/>
        </p:spPr>
        <p:txBody>
          <a:bodyPr wrap="square" rtlCol="0">
            <a:spAutoFit/>
          </a:bodyPr>
          <a:lstStyle/>
          <a:p>
            <a:r>
              <a:rPr lang="en-US" sz="2400" dirty="0">
                <a:solidFill>
                  <a:schemeClr val="bg2">
                    <a:lumMod val="10000"/>
                  </a:schemeClr>
                </a:solidFill>
              </a:rPr>
              <a:t>How has the frequency and spatial distribution of wildfires in Canada changed overtime?</a:t>
            </a:r>
          </a:p>
        </p:txBody>
      </p:sp>
      <mc:AlternateContent xmlns:mc="http://schemas.openxmlformats.org/markup-compatibility/2006" xmlns:am3d="http://schemas.microsoft.com/office/drawing/2017/model3d">
        <mc:Choice Requires="am3d">
          <p:graphicFrame>
            <p:nvGraphicFramePr>
              <p:cNvPr id="8" name="3D Model 7" descr="Water drop">
                <a:extLst>
                  <a:ext uri="{FF2B5EF4-FFF2-40B4-BE49-F238E27FC236}">
                    <a16:creationId xmlns:a16="http://schemas.microsoft.com/office/drawing/2014/main" id="{A2227B17-A62E-4654-8D12-E131C0BD753E}"/>
                  </a:ext>
                </a:extLst>
              </p:cNvPr>
              <p:cNvGraphicFramePr>
                <a:graphicFrameLocks noChangeAspect="1"/>
              </p:cNvGraphicFramePr>
              <p:nvPr>
                <p:extLst>
                  <p:ext uri="{D42A27DB-BD31-4B8C-83A1-F6EECF244321}">
                    <p14:modId xmlns:p14="http://schemas.microsoft.com/office/powerpoint/2010/main" val="2398781793"/>
                  </p:ext>
                </p:extLst>
              </p:nvPr>
            </p:nvGraphicFramePr>
            <p:xfrm>
              <a:off x="8229600" y="2336166"/>
              <a:ext cx="1244295" cy="914400"/>
            </p:xfrm>
            <a:graphic>
              <a:graphicData uri="http://schemas.microsoft.com/office/drawing/2017/model3d">
                <am3d:model3d r:embed="rId2">
                  <am3d:spPr>
                    <a:xfrm>
                      <a:off x="0" y="0"/>
                      <a:ext cx="1244295" cy="914400"/>
                    </a:xfrm>
                    <a:prstGeom prst="rect">
                      <a:avLst/>
                    </a:prstGeom>
                  </am3d:spPr>
                  <am3d:camera>
                    <am3d:pos x="0" y="0" z="65906385"/>
                    <am3d:up dx="0" dy="36000000" dz="0"/>
                    <am3d:lookAt x="0" y="0" z="0"/>
                    <am3d:perspective fov="2700000"/>
                  </am3d:camera>
                  <am3d:trans>
                    <am3d:meterPerModelUnit n="21338430" d="1000000"/>
                    <am3d:preTrans dx="120" dy="-18013082" dz="2"/>
                    <am3d:scale>
                      <am3d:sx n="1000000" d="1000000"/>
                      <am3d:sy n="1000000" d="1000000"/>
                      <am3d:sz n="1000000" d="1000000"/>
                    </am3d:scale>
                    <am3d:rot/>
                    <am3d:postTrans dx="0" dy="0" dz="0"/>
                  </am3d:trans>
                  <am3d:raster rName="Office3DRenderer" rVer="16.0.8326">
                    <am3d:blip r:embed="rId3"/>
                  </am3d:raster>
                  <am3d:objViewport viewportSz="13146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Water drop">
                <a:extLst>
                  <a:ext uri="{FF2B5EF4-FFF2-40B4-BE49-F238E27FC236}">
                    <a16:creationId xmlns:a16="http://schemas.microsoft.com/office/drawing/2014/main" id="{A2227B17-A62E-4654-8D12-E131C0BD753E}"/>
                  </a:ext>
                </a:extLst>
              </p:cNvPr>
              <p:cNvPicPr>
                <a:picLocks noGrp="1" noRot="1" noChangeAspect="1" noMove="1" noResize="1" noEditPoints="1" noAdjustHandles="1" noChangeArrowheads="1" noChangeShapeType="1" noCrop="1"/>
              </p:cNvPicPr>
              <p:nvPr/>
            </p:nvPicPr>
            <p:blipFill>
              <a:blip r:embed="rId4"/>
              <a:stretch>
                <a:fillRect/>
              </a:stretch>
            </p:blipFill>
            <p:spPr>
              <a:xfrm>
                <a:off x="8229600" y="2336166"/>
                <a:ext cx="1244295" cy="914400"/>
              </a:xfrm>
              <a:prstGeom prst="rect">
                <a:avLst/>
              </a:prstGeom>
            </p:spPr>
          </p:pic>
        </mc:Fallback>
      </mc:AlternateContent>
    </p:spTree>
    <p:extLst>
      <p:ext uri="{BB962C8B-B14F-4D97-AF65-F5344CB8AC3E}">
        <p14:creationId xmlns:p14="http://schemas.microsoft.com/office/powerpoint/2010/main" val="17403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0C9B321-8CD7-4273-B0B6-A82A72C46EC7}"/>
              </a:ext>
            </a:extLst>
          </p:cNvPr>
          <p:cNvGrpSpPr/>
          <p:nvPr/>
        </p:nvGrpSpPr>
        <p:grpSpPr>
          <a:xfrm>
            <a:off x="3886200" y="-8021"/>
            <a:ext cx="5265821" cy="6870045"/>
            <a:chOff x="2438400" y="-8021"/>
            <a:chExt cx="6713621" cy="6870045"/>
          </a:xfrm>
          <a:blipFill>
            <a:blip r:embed="rId2"/>
            <a:stretch>
              <a:fillRect/>
            </a:stretch>
          </a:blipFill>
        </p:grpSpPr>
        <p:sp>
          <p:nvSpPr>
            <p:cNvPr id="5" name="Rectangle 4">
              <a:extLst>
                <a:ext uri="{FF2B5EF4-FFF2-40B4-BE49-F238E27FC236}">
                  <a16:creationId xmlns:a16="http://schemas.microsoft.com/office/drawing/2014/main" id="{1744B7B4-E3AA-4514-89D8-DC0773ABEC35}"/>
                </a:ext>
              </a:extLst>
            </p:cNvPr>
            <p:cNvSpPr/>
            <p:nvPr/>
          </p:nvSpPr>
          <p:spPr>
            <a:xfrm>
              <a:off x="2667000" y="-8021"/>
              <a:ext cx="64850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1ABAC6F-9F55-4AFC-ABC3-F3689D8189E9}"/>
                </a:ext>
              </a:extLst>
            </p:cNvPr>
            <p:cNvSpPr/>
            <p:nvPr/>
          </p:nvSpPr>
          <p:spPr>
            <a:xfrm>
              <a:off x="3200400" y="461981"/>
              <a:ext cx="5951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540CB3-BE79-42AF-A707-D45E94616E92}"/>
                </a:ext>
              </a:extLst>
            </p:cNvPr>
            <p:cNvSpPr/>
            <p:nvPr/>
          </p:nvSpPr>
          <p:spPr>
            <a:xfrm>
              <a:off x="3962400" y="2811991"/>
              <a:ext cx="5189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62D6B0-7DFF-4727-9944-C3436ABB23FD}"/>
                </a:ext>
              </a:extLst>
            </p:cNvPr>
            <p:cNvSpPr/>
            <p:nvPr/>
          </p:nvSpPr>
          <p:spPr>
            <a:xfrm>
              <a:off x="3513221" y="2341989"/>
              <a:ext cx="56388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56BEB4-775D-4E5D-879E-9579A3359F44}"/>
                </a:ext>
              </a:extLst>
            </p:cNvPr>
            <p:cNvSpPr/>
            <p:nvPr/>
          </p:nvSpPr>
          <p:spPr>
            <a:xfrm>
              <a:off x="3962400" y="1871987"/>
              <a:ext cx="5189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98AC41-4E95-4004-BBEA-61ADD83B81C6}"/>
                </a:ext>
              </a:extLst>
            </p:cNvPr>
            <p:cNvSpPr/>
            <p:nvPr/>
          </p:nvSpPr>
          <p:spPr>
            <a:xfrm>
              <a:off x="4343400" y="1401985"/>
              <a:ext cx="4808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B44E90-872A-4D3C-B72A-9BC7F6551C8D}"/>
                </a:ext>
              </a:extLst>
            </p:cNvPr>
            <p:cNvSpPr/>
            <p:nvPr/>
          </p:nvSpPr>
          <p:spPr>
            <a:xfrm>
              <a:off x="3962400" y="931983"/>
              <a:ext cx="5189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BB0404-3C38-46F4-8F96-9651BA8A37DE}"/>
                </a:ext>
              </a:extLst>
            </p:cNvPr>
            <p:cNvSpPr/>
            <p:nvPr/>
          </p:nvSpPr>
          <p:spPr>
            <a:xfrm>
              <a:off x="4419600" y="3281993"/>
              <a:ext cx="47324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AF25A9-D852-4C62-BCAC-495DC2CACAD7}"/>
                </a:ext>
              </a:extLst>
            </p:cNvPr>
            <p:cNvSpPr/>
            <p:nvPr/>
          </p:nvSpPr>
          <p:spPr>
            <a:xfrm>
              <a:off x="4800600" y="3751995"/>
              <a:ext cx="43514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B0E6E8-E84C-4606-85EB-311206AC16FA}"/>
                </a:ext>
              </a:extLst>
            </p:cNvPr>
            <p:cNvSpPr/>
            <p:nvPr/>
          </p:nvSpPr>
          <p:spPr>
            <a:xfrm>
              <a:off x="5105400" y="4221997"/>
              <a:ext cx="4046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B84630-7EE6-4932-8CC0-A274022D6993}"/>
                </a:ext>
              </a:extLst>
            </p:cNvPr>
            <p:cNvSpPr/>
            <p:nvPr/>
          </p:nvSpPr>
          <p:spPr>
            <a:xfrm>
              <a:off x="2438400" y="4691999"/>
              <a:ext cx="6713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1B506C-5D36-4BA4-9291-79E48C4D3751}"/>
                </a:ext>
              </a:extLst>
            </p:cNvPr>
            <p:cNvSpPr/>
            <p:nvPr/>
          </p:nvSpPr>
          <p:spPr>
            <a:xfrm>
              <a:off x="3200400" y="5162001"/>
              <a:ext cx="5951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CC2309-5EBE-4C61-9E58-32D7F77184BD}"/>
                </a:ext>
              </a:extLst>
            </p:cNvPr>
            <p:cNvSpPr/>
            <p:nvPr/>
          </p:nvSpPr>
          <p:spPr>
            <a:xfrm>
              <a:off x="4114800" y="6572010"/>
              <a:ext cx="5037221" cy="2900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7CA853D-B335-4B29-98E2-50B42503D693}"/>
                </a:ext>
              </a:extLst>
            </p:cNvPr>
            <p:cNvSpPr/>
            <p:nvPr/>
          </p:nvSpPr>
          <p:spPr>
            <a:xfrm>
              <a:off x="3581400" y="5632003"/>
              <a:ext cx="55706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D577A0-4526-47CE-B347-72E8C4008BB3}"/>
                </a:ext>
              </a:extLst>
            </p:cNvPr>
            <p:cNvSpPr/>
            <p:nvPr/>
          </p:nvSpPr>
          <p:spPr>
            <a:xfrm>
              <a:off x="3810000" y="6102005"/>
              <a:ext cx="5342021"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
            <a:extLst>
              <a:ext uri="{FF2B5EF4-FFF2-40B4-BE49-F238E27FC236}">
                <a16:creationId xmlns:a16="http://schemas.microsoft.com/office/drawing/2014/main" id="{9372EB59-BB43-4A08-91BB-33B12FD1C91D}"/>
              </a:ext>
            </a:extLst>
          </p:cNvPr>
          <p:cNvSpPr txBox="1">
            <a:spLocks noChangeArrowheads="1"/>
          </p:cNvSpPr>
          <p:nvPr/>
        </p:nvSpPr>
        <p:spPr>
          <a:xfrm>
            <a:off x="64168" y="-19299"/>
            <a:ext cx="6553200" cy="7159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a:solidFill>
                  <a:srgbClr val="4D4D4D"/>
                </a:solidFill>
              </a:rPr>
              <a:t>Stakeholders</a:t>
            </a:r>
            <a:endParaRPr lang="en-US" sz="3600" dirty="0">
              <a:solidFill>
                <a:srgbClr val="4D4D4D"/>
              </a:solidFill>
            </a:endParaRPr>
          </a:p>
        </p:txBody>
      </p:sp>
      <p:sp>
        <p:nvSpPr>
          <p:cNvPr id="22" name="TextBox 21">
            <a:extLst>
              <a:ext uri="{FF2B5EF4-FFF2-40B4-BE49-F238E27FC236}">
                <a16:creationId xmlns:a16="http://schemas.microsoft.com/office/drawing/2014/main" id="{6CFBB926-67BF-421A-B0B6-5C432700EC02}"/>
              </a:ext>
            </a:extLst>
          </p:cNvPr>
          <p:cNvSpPr txBox="1"/>
          <p:nvPr/>
        </p:nvSpPr>
        <p:spPr>
          <a:xfrm>
            <a:off x="16041" y="1440709"/>
            <a:ext cx="5265821" cy="2677656"/>
          </a:xfrm>
          <a:prstGeom prst="rect">
            <a:avLst/>
          </a:prstGeom>
          <a:noFill/>
        </p:spPr>
        <p:txBody>
          <a:bodyPr wrap="square" rtlCol="0">
            <a:spAutoFit/>
          </a:bodyPr>
          <a:lstStyle/>
          <a:p>
            <a:r>
              <a:rPr lang="en-US" sz="1400" dirty="0"/>
              <a:t>Our findings are poised to benefit a wide array of stakeholders, all seeking effective forest fire prevention and mitigation strategies.</a:t>
            </a:r>
          </a:p>
          <a:p>
            <a:r>
              <a:rPr lang="en-US" sz="1400" dirty="0"/>
              <a:t>They include:</a:t>
            </a:r>
          </a:p>
          <a:p>
            <a:endParaRPr lang="en-US" sz="1400" dirty="0"/>
          </a:p>
          <a:p>
            <a:pPr marL="285750" indent="-285750">
              <a:buFont typeface="Arial" pitchFamily="34" charset="0"/>
              <a:buChar char="•"/>
            </a:pPr>
            <a:r>
              <a:rPr lang="en-US" sz="1400" dirty="0"/>
              <a:t>Government agencies (i.e. CFS, CIFFC, NRCan)</a:t>
            </a:r>
          </a:p>
          <a:p>
            <a:pPr marL="285750" indent="-285750">
              <a:buFont typeface="Arial" pitchFamily="34" charset="0"/>
              <a:buChar char="•"/>
            </a:pPr>
            <a:r>
              <a:rPr lang="en-US" sz="1400" dirty="0"/>
              <a:t>Environmental organizations</a:t>
            </a:r>
          </a:p>
          <a:p>
            <a:pPr marL="285750" indent="-285750">
              <a:buFont typeface="Arial" pitchFamily="34" charset="0"/>
              <a:buChar char="•"/>
            </a:pPr>
            <a:r>
              <a:rPr lang="en-US" sz="1400" dirty="0"/>
              <a:t>Climate change researchers</a:t>
            </a:r>
          </a:p>
          <a:p>
            <a:pPr marL="285750" indent="-285750">
              <a:buFont typeface="Arial" pitchFamily="34" charset="0"/>
              <a:buChar char="•"/>
            </a:pPr>
            <a:r>
              <a:rPr lang="en-US" sz="1400" dirty="0"/>
              <a:t>Policymakers</a:t>
            </a:r>
          </a:p>
          <a:p>
            <a:pPr marL="285750" indent="-285750">
              <a:buFont typeface="Arial" pitchFamily="34" charset="0"/>
              <a:buChar char="•"/>
            </a:pPr>
            <a:r>
              <a:rPr lang="en-US" sz="1400" dirty="0"/>
              <a:t>Insurance companies</a:t>
            </a:r>
          </a:p>
          <a:p>
            <a:pPr marL="285750" indent="-285750">
              <a:buFont typeface="Arial" pitchFamily="34" charset="0"/>
              <a:buChar char="•"/>
            </a:pPr>
            <a:r>
              <a:rPr lang="en-US" sz="1400" dirty="0"/>
              <a:t>Forestry Companies</a:t>
            </a:r>
          </a:p>
          <a:p>
            <a:pPr marL="285750" indent="-285750">
              <a:buFont typeface="Arial" pitchFamily="34" charset="0"/>
              <a:buChar char="•"/>
            </a:pPr>
            <a:r>
              <a:rPr lang="en-US" sz="1400" dirty="0"/>
              <a:t>Indigenous communities</a:t>
            </a:r>
          </a:p>
          <a:p>
            <a:pPr marL="285750" indent="-285750">
              <a:buFont typeface="Arial" pitchFamily="34" charset="0"/>
              <a:buChar char="•"/>
            </a:pPr>
            <a:r>
              <a:rPr lang="en-US" sz="1400" dirty="0"/>
              <a:t>General public</a:t>
            </a:r>
          </a:p>
        </p:txBody>
      </p:sp>
    </p:spTree>
    <p:extLst>
      <p:ext uri="{BB962C8B-B14F-4D97-AF65-F5344CB8AC3E}">
        <p14:creationId xmlns:p14="http://schemas.microsoft.com/office/powerpoint/2010/main" val="295618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6BEADEA-F479-4F44-9644-611D516886EB}"/>
              </a:ext>
            </a:extLst>
          </p:cNvPr>
          <p:cNvCxnSpPr>
            <a:cxnSpLocks/>
          </p:cNvCxnSpPr>
          <p:nvPr/>
        </p:nvCxnSpPr>
        <p:spPr>
          <a:xfrm flipV="1">
            <a:off x="307150" y="1988381"/>
            <a:ext cx="8305800" cy="1"/>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91B1B684-5219-487C-9AE7-3676CA4D74DD}"/>
              </a:ext>
            </a:extLst>
          </p:cNvPr>
          <p:cNvSpPr txBox="1">
            <a:spLocks/>
          </p:cNvSpPr>
          <p:nvPr/>
        </p:nvSpPr>
        <p:spPr>
          <a:xfrm>
            <a:off x="300335" y="649980"/>
            <a:ext cx="8506851" cy="10380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1"/>
                </a:solidFill>
              </a:rPr>
              <a:t>An average of 2.5 million Square kilometer of land are consumed in Canada annually.</a:t>
            </a:r>
          </a:p>
          <a:p>
            <a:r>
              <a:rPr lang="en-US" sz="1600" dirty="0">
                <a:solidFill>
                  <a:schemeClr val="tx1">
                    <a:lumMod val="75000"/>
                    <a:lumOff val="25000"/>
                  </a:schemeClr>
                </a:solidFill>
              </a:rPr>
              <a:t>Noteworthy years include 1989, with 7.5 million square kilometers burned and a fire count of 770, and 1995, with 7.3 million square kilometers burned and 439 fires. In contrast, the lowest total area burned was in 1955, with only 44 counts of fires, indicating a relatively mild wildfire year.</a:t>
            </a:r>
            <a:endParaRPr lang="en-US" sz="1400" dirty="0"/>
          </a:p>
        </p:txBody>
      </p:sp>
      <p:pic>
        <p:nvPicPr>
          <p:cNvPr id="11" name="Picture 10">
            <a:extLst>
              <a:ext uri="{FF2B5EF4-FFF2-40B4-BE49-F238E27FC236}">
                <a16:creationId xmlns:a16="http://schemas.microsoft.com/office/drawing/2014/main" id="{07D38634-4E02-4A1C-BC19-0A8CA8D15CFA}"/>
              </a:ext>
            </a:extLst>
          </p:cNvPr>
          <p:cNvPicPr>
            <a:picLocks noChangeAspect="1"/>
          </p:cNvPicPr>
          <p:nvPr/>
        </p:nvPicPr>
        <p:blipFill>
          <a:blip r:embed="rId2"/>
          <a:stretch>
            <a:fillRect/>
          </a:stretch>
        </p:blipFill>
        <p:spPr>
          <a:xfrm>
            <a:off x="130757" y="2225272"/>
            <a:ext cx="8846005" cy="4404128"/>
          </a:xfrm>
          <a:prstGeom prst="rect">
            <a:avLst/>
          </a:prstGeom>
        </p:spPr>
      </p:pic>
    </p:spTree>
    <p:extLst>
      <p:ext uri="{BB962C8B-B14F-4D97-AF65-F5344CB8AC3E}">
        <p14:creationId xmlns:p14="http://schemas.microsoft.com/office/powerpoint/2010/main" val="197759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6BEADEA-F479-4F44-9644-611D516886EB}"/>
              </a:ext>
            </a:extLst>
          </p:cNvPr>
          <p:cNvCxnSpPr>
            <a:cxnSpLocks/>
          </p:cNvCxnSpPr>
          <p:nvPr/>
        </p:nvCxnSpPr>
        <p:spPr>
          <a:xfrm flipV="1">
            <a:off x="335224" y="1676400"/>
            <a:ext cx="8305800" cy="1"/>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91B1B684-5219-487C-9AE7-3676CA4D74DD}"/>
              </a:ext>
            </a:extLst>
          </p:cNvPr>
          <p:cNvSpPr txBox="1">
            <a:spLocks/>
          </p:cNvSpPr>
          <p:nvPr/>
        </p:nvSpPr>
        <p:spPr>
          <a:xfrm>
            <a:off x="332349" y="533400"/>
            <a:ext cx="8190035" cy="10380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solidFill>
                  <a:schemeClr val="accent1"/>
                </a:solidFill>
              </a:rPr>
              <a:t>Lightening is the biggest cause of wildfire </a:t>
            </a:r>
          </a:p>
          <a:p>
            <a:r>
              <a:rPr lang="en-GB" sz="1400" dirty="0">
                <a:solidFill>
                  <a:schemeClr val="accent1"/>
                </a:solidFill>
              </a:rPr>
              <a:t>84% of all forest wildfires in Canada result from natural causes in the form of lightning strikes</a:t>
            </a:r>
          </a:p>
          <a:p>
            <a:r>
              <a:rPr lang="en-GB" sz="1400" dirty="0"/>
              <a:t>12% start from human activities, including Campfires, Fireworks, Power lines &amp; Arson</a:t>
            </a:r>
          </a:p>
          <a:p>
            <a:r>
              <a:rPr lang="en-GB" sz="1400" dirty="0">
                <a:solidFill>
                  <a:schemeClr val="tx1">
                    <a:lumMod val="50000"/>
                    <a:lumOff val="50000"/>
                  </a:schemeClr>
                </a:solidFill>
              </a:rPr>
              <a:t>The remaining 4% is still undetermined</a:t>
            </a:r>
            <a:endParaRPr lang="en-GB" sz="2400" dirty="0">
              <a:solidFill>
                <a:schemeClr val="tx1">
                  <a:lumMod val="50000"/>
                  <a:lumOff val="50000"/>
                </a:schemeClr>
              </a:solidFill>
            </a:endParaRPr>
          </a:p>
        </p:txBody>
      </p:sp>
      <p:pic>
        <p:nvPicPr>
          <p:cNvPr id="8" name="Picture 7">
            <a:extLst>
              <a:ext uri="{FF2B5EF4-FFF2-40B4-BE49-F238E27FC236}">
                <a16:creationId xmlns:a16="http://schemas.microsoft.com/office/drawing/2014/main" id="{083A0588-4400-4A03-8E76-0934E259AECF}"/>
              </a:ext>
            </a:extLst>
          </p:cNvPr>
          <p:cNvPicPr>
            <a:picLocks noChangeAspect="1"/>
          </p:cNvPicPr>
          <p:nvPr/>
        </p:nvPicPr>
        <p:blipFill>
          <a:blip r:embed="rId2"/>
          <a:stretch>
            <a:fillRect/>
          </a:stretch>
        </p:blipFill>
        <p:spPr>
          <a:xfrm>
            <a:off x="0" y="1981200"/>
            <a:ext cx="9143999" cy="4876800"/>
          </a:xfrm>
          <a:prstGeom prst="rect">
            <a:avLst/>
          </a:prstGeom>
        </p:spPr>
      </p:pic>
    </p:spTree>
    <p:extLst>
      <p:ext uri="{BB962C8B-B14F-4D97-AF65-F5344CB8AC3E}">
        <p14:creationId xmlns:p14="http://schemas.microsoft.com/office/powerpoint/2010/main" val="157933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showing the number of years&#10;&#10;Description automatically generated">
            <a:extLst>
              <a:ext uri="{FF2B5EF4-FFF2-40B4-BE49-F238E27FC236}">
                <a16:creationId xmlns:a16="http://schemas.microsoft.com/office/drawing/2014/main" id="{12DFD4F6-E5D2-43F2-A313-5FC03ECF2645}"/>
              </a:ext>
            </a:extLst>
          </p:cNvPr>
          <p:cNvPicPr/>
          <p:nvPr/>
        </p:nvPicPr>
        <p:blipFill>
          <a:blip r:embed="rId2">
            <a:extLst>
              <a:ext uri="{28A0092B-C50C-407E-A947-70E740481C1C}">
                <a14:useLocalDpi xmlns:a14="http://schemas.microsoft.com/office/drawing/2010/main" val="0"/>
              </a:ext>
            </a:extLst>
          </a:blip>
          <a:stretch>
            <a:fillRect/>
          </a:stretch>
        </p:blipFill>
        <p:spPr>
          <a:xfrm>
            <a:off x="152400" y="910432"/>
            <a:ext cx="5791200" cy="5037137"/>
          </a:xfrm>
          <a:prstGeom prst="rect">
            <a:avLst/>
          </a:prstGeom>
        </p:spPr>
      </p:pic>
      <p:cxnSp>
        <p:nvCxnSpPr>
          <p:cNvPr id="5" name="Straight Connector 4">
            <a:extLst>
              <a:ext uri="{FF2B5EF4-FFF2-40B4-BE49-F238E27FC236}">
                <a16:creationId xmlns:a16="http://schemas.microsoft.com/office/drawing/2014/main" id="{D3C362BE-82AC-444A-AD9E-EF886C63FDA2}"/>
              </a:ext>
            </a:extLst>
          </p:cNvPr>
          <p:cNvCxnSpPr>
            <a:cxnSpLocks/>
          </p:cNvCxnSpPr>
          <p:nvPr/>
        </p:nvCxnSpPr>
        <p:spPr>
          <a:xfrm>
            <a:off x="6248400" y="910432"/>
            <a:ext cx="44877" cy="4731206"/>
          </a:xfrm>
          <a:prstGeom prst="line">
            <a:avLst/>
          </a:prstGeom>
          <a:noFill/>
          <a:ln w="22225" cap="flat">
            <a:solidFill>
              <a:schemeClr val="bg1">
                <a:lumMod val="65000"/>
              </a:schemeClr>
            </a:solidFill>
            <a:prstDash val="dash"/>
            <a:miter lim="800000"/>
          </a:ln>
          <a:effectLst/>
        </p:spPr>
        <p:style>
          <a:lnRef idx="0">
            <a:scrgbClr r="0" g="0" b="0"/>
          </a:lnRef>
          <a:fillRef idx="0">
            <a:scrgbClr r="0" g="0" b="0"/>
          </a:fillRef>
          <a:effectRef idx="0">
            <a:scrgbClr r="0" g="0" b="0"/>
          </a:effectRef>
          <a:fontRef idx="none"/>
        </p:style>
      </p:cxnSp>
      <p:sp>
        <p:nvSpPr>
          <p:cNvPr id="8" name="Shape 106">
            <a:extLst>
              <a:ext uri="{FF2B5EF4-FFF2-40B4-BE49-F238E27FC236}">
                <a16:creationId xmlns:a16="http://schemas.microsoft.com/office/drawing/2014/main" id="{DCD32011-CD94-4E62-B7FC-DE0CF5D24821}"/>
              </a:ext>
            </a:extLst>
          </p:cNvPr>
          <p:cNvSpPr/>
          <p:nvPr/>
        </p:nvSpPr>
        <p:spPr>
          <a:xfrm>
            <a:off x="6455702" y="1962402"/>
            <a:ext cx="2688298" cy="364715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500">
                <a:solidFill>
                  <a:srgbClr val="808080"/>
                </a:solidFill>
                <a:latin typeface="Calibri Light"/>
                <a:ea typeface="Calibri Light"/>
                <a:cs typeface="Calibri Light"/>
                <a:sym typeface="Calibri Light"/>
              </a:defRPr>
            </a:lvl1pPr>
          </a:lstStyle>
          <a:p>
            <a:pPr marL="171450" lvl="0" indent="-171450">
              <a:buFont typeface="Arial" panose="020B0604020202020204" pitchFamily="34" charset="0"/>
              <a:buChar char="•"/>
              <a:defRPr sz="1800">
                <a:solidFill>
                  <a:srgbClr val="000000"/>
                </a:solidFill>
              </a:defRPr>
            </a:pPr>
            <a:r>
              <a:rPr lang="en-US" sz="1100" b="1" dirty="0">
                <a:solidFill>
                  <a:schemeClr val="tx1">
                    <a:lumMod val="50000"/>
                    <a:lumOff val="50000"/>
                  </a:schemeClr>
                </a:solidFill>
                <a:latin typeface="Avenir Next" panose="020B0503020202020204" pitchFamily="34" charset="0"/>
              </a:rPr>
              <a:t>Seasonal patterns in fire counts exhibit fluctuations, with heightened activity often observed during dry seasons like summer.</a:t>
            </a:r>
          </a:p>
          <a:p>
            <a:pPr lvl="0">
              <a:defRPr sz="1800">
                <a:solidFill>
                  <a:srgbClr val="000000"/>
                </a:solidFill>
              </a:defRPr>
            </a:pPr>
            <a:endParaRPr lang="en-US" sz="1100" b="1" dirty="0">
              <a:solidFill>
                <a:schemeClr val="tx1">
                  <a:lumMod val="50000"/>
                  <a:lumOff val="50000"/>
                </a:schemeClr>
              </a:solidFill>
              <a:latin typeface="Avenir Next" panose="020B0503020202020204" pitchFamily="34" charset="0"/>
            </a:endParaRPr>
          </a:p>
          <a:p>
            <a:pPr marL="171450" lvl="0" indent="-171450">
              <a:buFont typeface="Arial" panose="020B0604020202020204" pitchFamily="34" charset="0"/>
              <a:buChar char="•"/>
              <a:defRPr sz="1800">
                <a:solidFill>
                  <a:srgbClr val="000000"/>
                </a:solidFill>
              </a:defRPr>
            </a:pPr>
            <a:r>
              <a:rPr lang="en-US" sz="1100" b="1" dirty="0">
                <a:solidFill>
                  <a:schemeClr val="tx1">
                    <a:lumMod val="50000"/>
                    <a:lumOff val="50000"/>
                  </a:schemeClr>
                </a:solidFill>
                <a:latin typeface="Avenir Next" panose="020B0503020202020204" pitchFamily="34" charset="0"/>
              </a:rPr>
              <a:t>The animated scatter plot effectively visualizes the temporal dynamics of fire occurrences, allowing for easy identification of trends and peaks.</a:t>
            </a:r>
          </a:p>
          <a:p>
            <a:pPr marL="171450" lvl="0" indent="-171450">
              <a:buFont typeface="Arial" panose="020B0604020202020204" pitchFamily="34" charset="0"/>
              <a:buChar char="•"/>
              <a:defRPr sz="1800">
                <a:solidFill>
                  <a:srgbClr val="000000"/>
                </a:solidFill>
              </a:defRPr>
            </a:pPr>
            <a:endParaRPr lang="en-US" sz="1100" b="1" dirty="0">
              <a:solidFill>
                <a:schemeClr val="tx1">
                  <a:lumMod val="50000"/>
                  <a:lumOff val="50000"/>
                </a:schemeClr>
              </a:solidFill>
              <a:latin typeface="Avenir Next" panose="020B0503020202020204" pitchFamily="34" charset="0"/>
            </a:endParaRPr>
          </a:p>
          <a:p>
            <a:pPr marL="171450" lvl="0" indent="-171450">
              <a:buFont typeface="Arial" panose="020B0604020202020204" pitchFamily="34" charset="0"/>
              <a:buChar char="•"/>
              <a:defRPr sz="1800">
                <a:solidFill>
                  <a:srgbClr val="000000"/>
                </a:solidFill>
              </a:defRPr>
            </a:pPr>
            <a:r>
              <a:rPr lang="en-US" sz="1100" b="1" dirty="0">
                <a:solidFill>
                  <a:schemeClr val="tx1">
                    <a:lumMod val="50000"/>
                    <a:lumOff val="50000"/>
                  </a:schemeClr>
                </a:solidFill>
                <a:latin typeface="Avenir Next" panose="020B0503020202020204" pitchFamily="34" charset="0"/>
              </a:rPr>
              <a:t> Notably, in 1976, the summer season recorded the highest fire counts of 5039, indicating a significant spike in fire activity during that year.</a:t>
            </a:r>
          </a:p>
          <a:p>
            <a:pPr lvl="0">
              <a:defRPr sz="1800">
                <a:solidFill>
                  <a:srgbClr val="000000"/>
                </a:solidFill>
              </a:defRPr>
            </a:pPr>
            <a:endParaRPr lang="en-US" sz="1100" b="1" dirty="0">
              <a:solidFill>
                <a:schemeClr val="tx1">
                  <a:lumMod val="50000"/>
                  <a:lumOff val="50000"/>
                </a:schemeClr>
              </a:solidFill>
              <a:latin typeface="Avenir Next" panose="020B0503020202020204" pitchFamily="34" charset="0"/>
            </a:endParaRPr>
          </a:p>
          <a:p>
            <a:pPr marL="171450" lvl="0" indent="-171450">
              <a:buFont typeface="Arial" panose="020B0604020202020204" pitchFamily="34" charset="0"/>
              <a:buChar char="•"/>
              <a:defRPr sz="1800">
                <a:solidFill>
                  <a:srgbClr val="000000"/>
                </a:solidFill>
              </a:defRPr>
            </a:pPr>
            <a:r>
              <a:rPr lang="en-US" sz="1100" b="1" dirty="0">
                <a:solidFill>
                  <a:schemeClr val="tx1">
                    <a:lumMod val="50000"/>
                    <a:lumOff val="50000"/>
                  </a:schemeClr>
                </a:solidFill>
                <a:latin typeface="Avenir Next" panose="020B0503020202020204" pitchFamily="34" charset="0"/>
              </a:rPr>
              <a:t>These insights empower stakeholders to implement proactive measures, fostering sustainable environmental management and mitigating the impact of wildfires.</a:t>
            </a:r>
            <a:endParaRPr lang="en-GB" sz="1100" b="1" dirty="0">
              <a:solidFill>
                <a:schemeClr val="tx1">
                  <a:lumMod val="50000"/>
                  <a:lumOff val="50000"/>
                </a:schemeClr>
              </a:solidFill>
              <a:latin typeface="Avenir Next" panose="020B0503020202020204" pitchFamily="34" charset="0"/>
            </a:endParaRPr>
          </a:p>
          <a:p>
            <a:pPr lvl="0">
              <a:defRPr sz="1800">
                <a:solidFill>
                  <a:srgbClr val="000000"/>
                </a:solidFill>
              </a:defRPr>
            </a:pPr>
            <a:r>
              <a:rPr lang="en-GB" sz="2800" b="1" dirty="0">
                <a:solidFill>
                  <a:schemeClr val="bg1">
                    <a:lumMod val="75000"/>
                  </a:schemeClr>
                </a:solidFill>
                <a:latin typeface="Avenir Next" panose="020B0503020202020204" pitchFamily="34" charset="0"/>
              </a:rPr>
              <a:t> </a:t>
            </a:r>
            <a:endParaRPr sz="2800" b="1" dirty="0">
              <a:solidFill>
                <a:schemeClr val="bg1">
                  <a:lumMod val="75000"/>
                </a:schemeClr>
              </a:solidFill>
              <a:latin typeface="Avenir Next" panose="020B0503020202020204" pitchFamily="34" charset="0"/>
            </a:endParaRPr>
          </a:p>
        </p:txBody>
      </p:sp>
      <p:sp>
        <p:nvSpPr>
          <p:cNvPr id="9" name="Title 1">
            <a:extLst>
              <a:ext uri="{FF2B5EF4-FFF2-40B4-BE49-F238E27FC236}">
                <a16:creationId xmlns:a16="http://schemas.microsoft.com/office/drawing/2014/main" id="{6E7D1DE6-15A2-4B9A-BA3B-4157226A6749}"/>
              </a:ext>
            </a:extLst>
          </p:cNvPr>
          <p:cNvSpPr txBox="1">
            <a:spLocks/>
          </p:cNvSpPr>
          <p:nvPr/>
        </p:nvSpPr>
        <p:spPr>
          <a:xfrm>
            <a:off x="476982" y="222399"/>
            <a:ext cx="8190035" cy="103807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solidFill>
                  <a:schemeClr val="accent1"/>
                </a:solidFill>
              </a:rPr>
              <a:t>WILDFIRE COUNTS </a:t>
            </a:r>
          </a:p>
        </p:txBody>
      </p:sp>
    </p:spTree>
    <p:extLst>
      <p:ext uri="{BB962C8B-B14F-4D97-AF65-F5344CB8AC3E}">
        <p14:creationId xmlns:p14="http://schemas.microsoft.com/office/powerpoint/2010/main" val="151980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Custom 1">
      <a:dk1>
        <a:srgbClr val="262626"/>
      </a:dk1>
      <a:lt1>
        <a:srgbClr val="FFFFFF"/>
      </a:lt1>
      <a:dk2>
        <a:srgbClr val="1F497D"/>
      </a:dk2>
      <a:lt2>
        <a:srgbClr val="EEECE1"/>
      </a:lt2>
      <a:accent1>
        <a:srgbClr val="FE840A"/>
      </a:accent1>
      <a:accent2>
        <a:srgbClr val="490C07"/>
      </a:accent2>
      <a:accent3>
        <a:srgbClr val="FF0000"/>
      </a:accent3>
      <a:accent4>
        <a:srgbClr val="FFFF00"/>
      </a:accent4>
      <a:accent5>
        <a:srgbClr val="FE840A"/>
      </a:accent5>
      <a:accent6>
        <a:srgbClr val="FFFF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4023</TotalTime>
  <Words>495</Words>
  <Application>Microsoft Office PowerPoint</Application>
  <PresentationFormat>On-screen Show (4:3)</PresentationFormat>
  <Paragraphs>49</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Rounded MT Bold</vt:lpstr>
      <vt:lpstr>Avenir Next</vt:lpstr>
      <vt:lpstr>Calibri</vt:lpstr>
      <vt:lpstr>Calibri Light</vt:lpstr>
      <vt:lpstr>Rockwell Extra Bold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Ayotunde Afolabi</cp:lastModifiedBy>
  <cp:revision>296</cp:revision>
  <dcterms:created xsi:type="dcterms:W3CDTF">2012-04-26T17:06:14Z</dcterms:created>
  <dcterms:modified xsi:type="dcterms:W3CDTF">2024-03-07T02:52:56Z</dcterms:modified>
</cp:coreProperties>
</file>